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9" r:id="rId4"/>
    <p:sldId id="308" r:id="rId5"/>
    <p:sldId id="261" r:id="rId6"/>
    <p:sldId id="309" r:id="rId7"/>
    <p:sldId id="258" r:id="rId8"/>
    <p:sldId id="262" r:id="rId9"/>
    <p:sldId id="319" r:id="rId10"/>
    <p:sldId id="310" r:id="rId11"/>
    <p:sldId id="264" r:id="rId12"/>
    <p:sldId id="265" r:id="rId13"/>
    <p:sldId id="266" r:id="rId14"/>
    <p:sldId id="311" r:id="rId15"/>
    <p:sldId id="312" r:id="rId16"/>
    <p:sldId id="267" r:id="rId17"/>
    <p:sldId id="314" r:id="rId18"/>
    <p:sldId id="318" r:id="rId19"/>
    <p:sldId id="315" r:id="rId20"/>
    <p:sldId id="317" r:id="rId21"/>
    <p:sldId id="325" r:id="rId22"/>
    <p:sldId id="323" r:id="rId23"/>
    <p:sldId id="324" r:id="rId24"/>
    <p:sldId id="316" r:id="rId25"/>
    <p:sldId id="313" r:id="rId26"/>
    <p:sldId id="272" r:id="rId27"/>
    <p:sldId id="273" r:id="rId28"/>
    <p:sldId id="269" r:id="rId29"/>
    <p:sldId id="270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320" r:id="rId38"/>
    <p:sldId id="285" r:id="rId39"/>
    <p:sldId id="322" r:id="rId40"/>
    <p:sldId id="286" r:id="rId41"/>
    <p:sldId id="326" r:id="rId42"/>
    <p:sldId id="327" r:id="rId43"/>
    <p:sldId id="287" r:id="rId44"/>
    <p:sldId id="288" r:id="rId45"/>
    <p:sldId id="290" r:id="rId46"/>
    <p:sldId id="289" r:id="rId47"/>
    <p:sldId id="291" r:id="rId48"/>
    <p:sldId id="330" r:id="rId49"/>
    <p:sldId id="329" r:id="rId50"/>
    <p:sldId id="328" r:id="rId51"/>
    <p:sldId id="331" r:id="rId52"/>
    <p:sldId id="33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29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1E417A"/>
    <a:srgbClr val="1E4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7" autoAdjust="0"/>
    <p:restoredTop sz="63391" autoAdjust="0"/>
  </p:normalViewPr>
  <p:slideViewPr>
    <p:cSldViewPr snapToGrid="0">
      <p:cViewPr varScale="1">
        <p:scale>
          <a:sx n="55" d="100"/>
          <a:sy n="55" d="100"/>
        </p:scale>
        <p:origin x="141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5CBCE-4909-4D53-B738-682D54A78E95}" type="datetimeFigureOut">
              <a:rPr lang="en-US" smtClean="0"/>
              <a:t>02/11/2019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3466B-7CE8-46C2-9E58-3BC089548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Guide graphical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4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và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vô</a:t>
            </a:r>
            <a:r>
              <a:rPr lang="en-US" baseline="0" dirty="0" smtClean="0"/>
              <a:t> </a:t>
            </a:r>
            <a:r>
              <a:rPr lang="en-US" baseline="0" smtClean="0"/>
              <a:t>số đường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5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4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2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30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Thuộc</a:t>
            </a:r>
            <a:r>
              <a:rPr lang="en-US" dirty="0" smtClean="0"/>
              <a:t> tính</a:t>
            </a:r>
            <a:r>
              <a:rPr lang="en-US" baseline="0" dirty="0" smtClean="0"/>
              <a:t> và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91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nhìn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mốc</a:t>
            </a:r>
            <a:r>
              <a:rPr lang="en-US" baseline="0" dirty="0" smtClean="0"/>
              <a:t>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divergent(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) –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mốc</a:t>
            </a:r>
            <a:r>
              <a:rPr lang="en-US" baseline="0" dirty="0" smtClean="0"/>
              <a:t>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95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Grid –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ô </a:t>
            </a:r>
            <a:r>
              <a:rPr lang="en-US" baseline="0" dirty="0" err="1" smtClean="0"/>
              <a:t>nhiễm</a:t>
            </a:r>
            <a:r>
              <a:rPr lang="en-US" baseline="0" dirty="0" smtClean="0"/>
              <a:t> của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nôi</a:t>
            </a:r>
            <a:r>
              <a:rPr lang="en-US" baseline="0" dirty="0" smtClean="0"/>
              <a:t> j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các ô -&gt; đặt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để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(accurate)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3466B-7CE8-46C2-9E58-3BC08954854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0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8A7956A-737B-48E4-B22E-522C2AE6D057}"/>
              </a:ext>
            </a:extLst>
          </p:cNvPr>
          <p:cNvGrpSpPr/>
          <p:nvPr userDrawn="1"/>
        </p:nvGrpSpPr>
        <p:grpSpPr>
          <a:xfrm>
            <a:off x="-27216" y="857250"/>
            <a:ext cx="12219216" cy="6534150"/>
            <a:chOff x="0" y="15240"/>
            <a:chExt cx="12219216" cy="68427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02EBBA-0615-45DC-BCA3-37BF697E73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5240"/>
              <a:ext cx="12219216" cy="68427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C1EB87-8D19-4ECD-A009-C90361330B03}"/>
                </a:ext>
              </a:extLst>
            </p:cNvPr>
            <p:cNvSpPr/>
            <p:nvPr userDrawn="1"/>
          </p:nvSpPr>
          <p:spPr>
            <a:xfrm>
              <a:off x="4626591" y="2756848"/>
              <a:ext cx="3984009" cy="672152"/>
            </a:xfrm>
            <a:prstGeom prst="rect">
              <a:avLst/>
            </a:prstGeom>
            <a:solidFill>
              <a:srgbClr val="1E417A"/>
            </a:solidFill>
            <a:ln>
              <a:solidFill>
                <a:srgbClr val="1E4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5B5C9-301D-4919-9D5C-5248A8B6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DE8B9-D0E9-496F-BDDA-FC90AAA9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3E8D5-A5BF-4ADF-93A6-3F83D748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0F3CEA-ADAF-4D56-8354-4B4C31C96811}" type="datetime1">
              <a:rPr lang="en-US" smtClean="0"/>
              <a:t>02/11/2019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8B955-47F2-4FFF-91AF-AC96B3A1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D08ED-6F73-40A6-A507-5BBE8640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ACC793-D879-4A72-AB4C-25BC676A92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7DD6-F34B-409E-9125-2DBD744A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5934E-7AB0-4C7E-8D53-05FCA35EC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36B1-D34C-4440-A89A-305ADD8A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F300-93FF-492F-8BB6-167194EDEF24}" type="datetime1">
              <a:rPr lang="en-US" smtClean="0"/>
              <a:t>02/11/2019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BC98-D8EA-4803-A719-55D9CF46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B864E-D7B6-492E-82C7-2F1227E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5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D1962-2E48-403D-ACD9-D5545245D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287F1-ED5A-41B1-9A4D-3B95B167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8BB8A-263D-4D43-9935-BC513E69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EFE75-383F-4995-B74C-7708D963E4C7}" type="datetime1">
              <a:rPr lang="en-US" smtClean="0"/>
              <a:t>02/11/2019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54BA-B24F-4F51-9B74-CD7340D2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A243-F794-45F7-9B94-759FBF24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3A8A-8D9D-4979-993C-53F1B4FE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4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362F5-1DB2-428B-B5B8-4D646E42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981"/>
            <a:ext cx="10515600" cy="45559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CAA0-5975-46CB-9C63-E26AB42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05C6-1B51-4E0D-A6C8-9D997DC4ED24}" type="datetime1">
              <a:rPr lang="en-US" smtClean="0"/>
              <a:t>02/11/2019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BA25-2A02-4266-9045-3C7B7C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98991-4A8D-4634-9312-B807C089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CC7FE6-4FCF-42F0-A1DB-065779BAC05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46317"/>
            <a:ext cx="10515600" cy="0"/>
          </a:xfrm>
          <a:prstGeom prst="line">
            <a:avLst/>
          </a:prstGeom>
          <a:ln w="63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6F1000-6203-411C-9028-8865CCD616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97" y="0"/>
            <a:ext cx="122533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6EA3E-64CA-4F40-B76E-1133EDAF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015613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ADCA-C90E-4A65-92A3-4F9F181B2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E0DB4-DBDD-4AB9-AE0C-AAEB0A49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C49A-C690-41F9-BCF4-4AF4B2DA54B4}" type="datetime1">
              <a:rPr lang="en-US" smtClean="0"/>
              <a:t>02/11/2019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2D614-E3E3-43C1-9DE0-34347C5B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0A16-D5FC-4F85-B872-8C4D658D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DC16D-9121-4FF0-9D22-B0BF83CE5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0" y="195391"/>
            <a:ext cx="1847850" cy="5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7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B804-CA0E-4715-91B8-DDF66053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D0F71-26EF-4D7B-8C87-175439B55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29A36-E0B8-4296-B0C9-D3EE5AC8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3504B-391D-4FDF-8408-A4027FD5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0ABF-342E-4D9A-8698-78CCA2037F6B}" type="datetime1">
              <a:rPr lang="en-US" smtClean="0"/>
              <a:t>02/11/2019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6EAE-478E-46C1-8D07-786C3B02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FB8A9-1B47-4AF2-BAC4-B3763A98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4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7C04-3EC7-4F28-BAE1-12130B26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093D9-2164-4A1E-9415-4BAC628C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6E527-0210-4543-8E5C-42B123E16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FA22B-BC9B-47EC-A1D0-B0E1DC6B7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8F29D-DEFE-414D-AD15-057C51B46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68581-1AB5-4C6F-8D71-7794B06C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37FC-F1C3-434E-8068-DA2C56C04382}" type="datetime1">
              <a:rPr lang="en-US" smtClean="0"/>
              <a:t>02/11/2019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183992-B31F-4912-82A2-8E1DEF45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ACBF83-0FF1-4889-AB27-690DC066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1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0004-8048-4C25-B8F8-07A1730E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502E0-656B-43CE-AF5A-A3132CD3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C90B-B7C8-4B33-B5E4-E0E0BE24E083}" type="datetime1">
              <a:rPr lang="en-US" smtClean="0"/>
              <a:t>02/11/2019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616CD-5B81-458E-91A9-A1975C07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40430-B88B-4F73-B297-503DF656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7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7925E-9708-47A3-94C4-3F0530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57F7-0E17-4650-8E00-A8BEE6D33429}" type="datetime1">
              <a:rPr lang="en-US" smtClean="0"/>
              <a:t>02/11/2019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CF5E50-9313-497F-A267-821357BF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A3E51-50A3-4C6F-A9BF-32202648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5EBA-46CC-4A78-B228-0601DE9A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3413-CE29-43E4-A9EB-42BA54B85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B35C0-8A0F-42CC-A17F-CE582A8F0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63230-2E2C-4193-8506-001A379F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7E57E-7478-4C94-AA90-D579E24ED401}" type="datetime1">
              <a:rPr lang="en-US" smtClean="0"/>
              <a:t>02/11/2019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22E08-7A49-4A08-88CC-E41689E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F7731-A4D0-4938-9C20-1FA45709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8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8E41-6A7E-4C64-A319-1A66F654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862E6-3922-4311-BD1F-451F2FCB9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B1D84-9142-41F9-8D5F-5D9039969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0923D-7849-4755-9284-D6C65F54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1476-41CE-472F-9645-C04AA163B6D1}" type="datetime1">
              <a:rPr lang="en-US" smtClean="0"/>
              <a:t>02/11/2019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E5D7E-22DA-4C50-88A9-63C012C5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9F8DE-F403-4FBF-A2D7-4847A71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3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FD08FA-C501-480C-A5A2-197C2D36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1B535-2F2E-4AF5-B9E0-F9F09963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6374-5C98-4A98-B6DD-2D5769233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C7EE315-E22C-4A85-AAD6-77B354753C89}" type="datetime1">
              <a:rPr lang="en-US" smtClean="0"/>
              <a:t>02/11/2019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48147-6C3C-4929-B440-8EC20F2D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CC3B8-56E5-4409-B161-830C99F4C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ACC793-D879-4A72-AB4C-25BC676A92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FEB49-65A5-47AA-AB61-1FACC1CC72E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0" y="195391"/>
            <a:ext cx="1847850" cy="5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8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nowledge" TargetMode="External"/><Relationship Id="rId13" Type="http://schemas.openxmlformats.org/officeDocument/2006/relationships/hyperlink" Target="https://en.wikipedia.org/wiki/Number" TargetMode="External"/><Relationship Id="rId18" Type="http://schemas.openxmlformats.org/officeDocument/2006/relationships/hyperlink" Target="https://en.wikipedia.org/wiki/Experimental_data" TargetMode="External"/><Relationship Id="rId3" Type="http://schemas.openxmlformats.org/officeDocument/2006/relationships/hyperlink" Target="https://en.wikipedia.org/wiki/Data_reporting" TargetMode="External"/><Relationship Id="rId7" Type="http://schemas.openxmlformats.org/officeDocument/2006/relationships/hyperlink" Target="https://en.wikipedia.org/wiki/Information" TargetMode="External"/><Relationship Id="rId12" Type="http://schemas.openxmlformats.org/officeDocument/2006/relationships/hyperlink" Target="https://en.wikipedia.org/wiki/Raw_data" TargetMode="External"/><Relationship Id="rId17" Type="http://schemas.openxmlformats.org/officeDocument/2006/relationships/hyperlink" Target="https://en.wikipedia.org/wiki/In_situ" TargetMode="External"/><Relationship Id="rId2" Type="http://schemas.openxmlformats.org/officeDocument/2006/relationships/hyperlink" Target="https://en.wikipedia.org/wiki/Measurement" TargetMode="External"/><Relationship Id="rId16" Type="http://schemas.openxmlformats.org/officeDocument/2006/relationships/hyperlink" Target="https://en.wikipedia.org/wiki/Field_work" TargetMode="External"/><Relationship Id="rId20" Type="http://schemas.openxmlformats.org/officeDocument/2006/relationships/hyperlink" Target="https://en.wikipedia.org/wiki/Digital_econom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ncept" TargetMode="External"/><Relationship Id="rId11" Type="http://schemas.openxmlformats.org/officeDocument/2006/relationships/hyperlink" Target="https://en.wikipedia.org/wiki/Data_processing" TargetMode="External"/><Relationship Id="rId5" Type="http://schemas.openxmlformats.org/officeDocument/2006/relationships/hyperlink" Target="https://en.wikipedia.org/wiki/Data_visualization" TargetMode="External"/><Relationship Id="rId15" Type="http://schemas.openxmlformats.org/officeDocument/2006/relationships/hyperlink" Target="https://en.wikipedia.org/wiki/Outlier" TargetMode="External"/><Relationship Id="rId10" Type="http://schemas.openxmlformats.org/officeDocument/2006/relationships/hyperlink" Target="https://en.wikipedia.org/wiki/Code" TargetMode="External"/><Relationship Id="rId19" Type="http://schemas.openxmlformats.org/officeDocument/2006/relationships/hyperlink" Target="https://en.wikipedia.org/wiki/Petroleum" TargetMode="External"/><Relationship Id="rId4" Type="http://schemas.openxmlformats.org/officeDocument/2006/relationships/hyperlink" Target="https://en.wikipedia.org/wiki/Data_analysis" TargetMode="External"/><Relationship Id="rId9" Type="http://schemas.openxmlformats.org/officeDocument/2006/relationships/hyperlink" Target="https://en.wikipedia.org/wiki/Knowledge_representation_and_reasoning" TargetMode="External"/><Relationship Id="rId14" Type="http://schemas.openxmlformats.org/officeDocument/2006/relationships/hyperlink" Target="https://en.wikipedia.org/wiki/Character_(computing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8857ED-4521-4FE3-959E-034C382BE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818" y="5711031"/>
            <a:ext cx="9144000" cy="1655762"/>
          </a:xfrm>
        </p:spPr>
        <p:txBody>
          <a:bodyPr/>
          <a:lstStyle/>
          <a:p>
            <a:r>
              <a:rPr lang="en-US" dirty="0"/>
              <a:t>AI Academy Vietnam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9D9FA-D3EC-486D-A2FA-BA6C5D6D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20AEC0-4960-4BF3-9A72-1C30D784855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4309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 QUAN HÓA THÔNG TIN</a:t>
            </a:r>
            <a:b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 3: DỮ LIỆU TỔNG QUÁT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1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52" y="2408237"/>
            <a:ext cx="68865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4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(Data types)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(items, records, observations)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(attributes)</a:t>
            </a:r>
          </a:p>
          <a:p>
            <a:pPr lvl="1"/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pPr lvl="1"/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của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733" y="3654216"/>
            <a:ext cx="6060533" cy="22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(Tables)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5088" y="1439946"/>
            <a:ext cx="6208712" cy="4715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3985"/>
            <a:ext cx="41243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(Networks)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855" y="1320306"/>
            <a:ext cx="5484208" cy="49543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030" y="1252882"/>
            <a:ext cx="3014691" cy="171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44" y="5465125"/>
            <a:ext cx="3699522" cy="582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64" y="2583814"/>
            <a:ext cx="43148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(Attribute types)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1" y="1395460"/>
            <a:ext cx="7377112" cy="46608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2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(Attribute types)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2360" y="1636682"/>
            <a:ext cx="10515600" cy="4555981"/>
          </a:xfrm>
        </p:spPr>
        <p:txBody>
          <a:bodyPr/>
          <a:lstStyle/>
          <a:p>
            <a:r>
              <a:rPr lang="en-US" sz="3600" dirty="0" err="1" smtClean="0"/>
              <a:t>Kiểu</a:t>
            </a:r>
            <a:r>
              <a:rPr lang="en-US" sz="3600" dirty="0" smtClean="0"/>
              <a:t> </a:t>
            </a:r>
            <a:r>
              <a:rPr lang="en-US" sz="3600" dirty="0" err="1" smtClean="0"/>
              <a:t>thuộc</a:t>
            </a:r>
            <a:r>
              <a:rPr lang="en-US" sz="3600" dirty="0" smtClean="0"/>
              <a:t> </a:t>
            </a:r>
            <a:r>
              <a:rPr lang="en-US" sz="3600" dirty="0" err="1" smtClean="0"/>
              <a:t>tính</a:t>
            </a:r>
            <a:endParaRPr lang="en-US" sz="3600" dirty="0" smtClean="0"/>
          </a:p>
          <a:p>
            <a:pPr lvl="1"/>
            <a:r>
              <a:rPr lang="en-US" sz="3600" dirty="0" err="1" smtClean="0">
                <a:solidFill>
                  <a:srgbClr val="0000CC"/>
                </a:solidFill>
              </a:rPr>
              <a:t>Định</a:t>
            </a:r>
            <a:r>
              <a:rPr lang="en-US" sz="3600" dirty="0" smtClean="0">
                <a:solidFill>
                  <a:srgbClr val="0000CC"/>
                </a:solidFill>
              </a:rPr>
              <a:t> </a:t>
            </a:r>
            <a:r>
              <a:rPr lang="en-US" sz="3600" dirty="0" err="1" smtClean="0">
                <a:solidFill>
                  <a:srgbClr val="0000CC"/>
                </a:solidFill>
              </a:rPr>
              <a:t>tính</a:t>
            </a:r>
            <a:r>
              <a:rPr lang="en-US" sz="3600" dirty="0" smtClean="0">
                <a:solidFill>
                  <a:srgbClr val="0000CC"/>
                </a:solidFill>
              </a:rPr>
              <a:t> (Qualitative)</a:t>
            </a:r>
          </a:p>
          <a:p>
            <a:pPr lvl="2"/>
            <a:r>
              <a:rPr lang="en-US" sz="3600" dirty="0" err="1" smtClean="0">
                <a:solidFill>
                  <a:srgbClr val="00B0F0"/>
                </a:solidFill>
              </a:rPr>
              <a:t>Định</a:t>
            </a:r>
            <a:r>
              <a:rPr lang="en-US" sz="3600" dirty="0" smtClean="0">
                <a:solidFill>
                  <a:srgbClr val="00B0F0"/>
                </a:solidFill>
              </a:rPr>
              <a:t> </a:t>
            </a:r>
            <a:r>
              <a:rPr lang="en-US" sz="3600" dirty="0" err="1" smtClean="0">
                <a:solidFill>
                  <a:srgbClr val="00B0F0"/>
                </a:solidFill>
              </a:rPr>
              <a:t>danh</a:t>
            </a:r>
            <a:r>
              <a:rPr lang="en-US" sz="3600" dirty="0" smtClean="0">
                <a:solidFill>
                  <a:srgbClr val="00B0F0"/>
                </a:solidFill>
              </a:rPr>
              <a:t> (Categorical, </a:t>
            </a:r>
            <a:r>
              <a:rPr lang="en-US" sz="3600" dirty="0" err="1" smtClean="0">
                <a:solidFill>
                  <a:srgbClr val="00B0F0"/>
                </a:solidFill>
              </a:rPr>
              <a:t>Nomial</a:t>
            </a:r>
            <a:r>
              <a:rPr lang="en-US" sz="3600" dirty="0" smtClean="0">
                <a:solidFill>
                  <a:srgbClr val="00B0F0"/>
                </a:solidFill>
              </a:rPr>
              <a:t>)</a:t>
            </a:r>
          </a:p>
          <a:p>
            <a:pPr lvl="2"/>
            <a:r>
              <a:rPr lang="en-US" sz="3600" dirty="0" err="1" smtClean="0">
                <a:solidFill>
                  <a:srgbClr val="7030A0"/>
                </a:solidFill>
              </a:rPr>
              <a:t>Thứ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tự</a:t>
            </a:r>
            <a:r>
              <a:rPr lang="en-US" sz="3600" dirty="0" smtClean="0">
                <a:solidFill>
                  <a:srgbClr val="7030A0"/>
                </a:solidFill>
              </a:rPr>
              <a:t> (Ordinal)</a:t>
            </a:r>
            <a:endParaRPr lang="en-US" sz="3600" dirty="0">
              <a:solidFill>
                <a:srgbClr val="7030A0"/>
              </a:solidFill>
            </a:endParaRPr>
          </a:p>
          <a:p>
            <a:pPr lvl="1"/>
            <a:r>
              <a:rPr lang="en-US" sz="3600" dirty="0" err="1" smtClean="0">
                <a:solidFill>
                  <a:srgbClr val="0000CC"/>
                </a:solidFill>
              </a:rPr>
              <a:t>Định</a:t>
            </a:r>
            <a:r>
              <a:rPr lang="en-US" sz="3600" dirty="0" smtClean="0">
                <a:solidFill>
                  <a:srgbClr val="0000CC"/>
                </a:solidFill>
              </a:rPr>
              <a:t> </a:t>
            </a:r>
            <a:r>
              <a:rPr lang="en-US" sz="3600" dirty="0" err="1" smtClean="0">
                <a:solidFill>
                  <a:srgbClr val="0000CC"/>
                </a:solidFill>
              </a:rPr>
              <a:t>lượng</a:t>
            </a:r>
            <a:r>
              <a:rPr lang="en-US" sz="3600" dirty="0" smtClean="0">
                <a:solidFill>
                  <a:srgbClr val="0000CC"/>
                </a:solidFill>
              </a:rPr>
              <a:t> (</a:t>
            </a:r>
            <a:r>
              <a:rPr lang="en-US" sz="3600" dirty="0" err="1" smtClean="0">
                <a:solidFill>
                  <a:srgbClr val="0000CC"/>
                </a:solidFill>
              </a:rPr>
              <a:t>Qualtitative</a:t>
            </a:r>
            <a:r>
              <a:rPr lang="en-US" sz="3600" dirty="0" smtClean="0">
                <a:solidFill>
                  <a:srgbClr val="0000CC"/>
                </a:solidFill>
              </a:rPr>
              <a:t>)</a:t>
            </a:r>
          </a:p>
          <a:p>
            <a:pPr lvl="2"/>
            <a:r>
              <a:rPr lang="en-US" sz="3600" dirty="0" err="1" smtClean="0"/>
              <a:t>Khoảng</a:t>
            </a:r>
            <a:r>
              <a:rPr lang="en-US" sz="3600" dirty="0" smtClean="0"/>
              <a:t> (Interval)</a:t>
            </a:r>
          </a:p>
          <a:p>
            <a:pPr lvl="2"/>
            <a:r>
              <a:rPr lang="en-US" sz="3600" dirty="0" err="1" smtClean="0"/>
              <a:t>Tỷ</a:t>
            </a:r>
            <a:r>
              <a:rPr lang="en-US" sz="3600" dirty="0" smtClean="0"/>
              <a:t> </a:t>
            </a:r>
            <a:r>
              <a:rPr lang="en-US" sz="3600" dirty="0" err="1" smtClean="0"/>
              <a:t>lệ</a:t>
            </a:r>
            <a:r>
              <a:rPr lang="en-US" sz="3600" dirty="0" smtClean="0"/>
              <a:t> (Ratio)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1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(</a:t>
            </a:r>
            <a:r>
              <a:rPr lang="en-US" dirty="0"/>
              <a:t>A</a:t>
            </a:r>
            <a:r>
              <a:rPr lang="en-US" dirty="0" smtClean="0"/>
              <a:t>ttribute types)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endParaRPr lang="en-US" dirty="0" smtClean="0"/>
          </a:p>
          <a:p>
            <a:pPr lvl="1"/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: Nam, </a:t>
            </a:r>
            <a:r>
              <a:rPr lang="en-US" dirty="0" err="1" smtClean="0"/>
              <a:t>Nữ</a:t>
            </a:r>
            <a:endParaRPr lang="en-US" dirty="0"/>
          </a:p>
          <a:p>
            <a:pPr lvl="1"/>
            <a:r>
              <a:rPr lang="en-US" dirty="0" err="1" smtClean="0"/>
              <a:t>Quả</a:t>
            </a:r>
            <a:r>
              <a:rPr lang="en-US" dirty="0" smtClean="0"/>
              <a:t>: </a:t>
            </a:r>
            <a:r>
              <a:rPr lang="en-US" dirty="0" err="1" smtClean="0"/>
              <a:t>Táo</a:t>
            </a:r>
            <a:r>
              <a:rPr lang="en-US" dirty="0" smtClean="0"/>
              <a:t>, cam, </a:t>
            </a:r>
            <a:r>
              <a:rPr lang="en-US" dirty="0" err="1" smtClean="0"/>
              <a:t>bưởi</a:t>
            </a:r>
            <a:r>
              <a:rPr lang="en-US" dirty="0" smtClean="0"/>
              <a:t>, </a:t>
            </a:r>
            <a:r>
              <a:rPr lang="en-US" dirty="0" err="1" smtClean="0"/>
              <a:t>nho</a:t>
            </a:r>
            <a:r>
              <a:rPr lang="en-US" dirty="0" smtClean="0"/>
              <a:t>, ..</a:t>
            </a:r>
          </a:p>
          <a:p>
            <a:pPr lvl="1"/>
            <a:r>
              <a:rPr lang="en-US" dirty="0" err="1" smtClean="0"/>
              <a:t>Màu</a:t>
            </a:r>
            <a:r>
              <a:rPr lang="en-US" dirty="0" smtClean="0"/>
              <a:t>: </a:t>
            </a:r>
            <a:r>
              <a:rPr lang="en-US" dirty="0" err="1" smtClean="0"/>
              <a:t>Xanh</a:t>
            </a:r>
            <a:r>
              <a:rPr lang="en-US" dirty="0" smtClean="0"/>
              <a:t>, </a:t>
            </a:r>
            <a:r>
              <a:rPr lang="en-US" dirty="0" err="1" smtClean="0"/>
              <a:t>đỏ</a:t>
            </a:r>
            <a:r>
              <a:rPr lang="en-US" dirty="0" smtClean="0"/>
              <a:t>, </a:t>
            </a:r>
            <a:r>
              <a:rPr lang="en-US" dirty="0" err="1" smtClean="0"/>
              <a:t>vàng</a:t>
            </a:r>
            <a:r>
              <a:rPr lang="en-US" dirty="0" smtClean="0"/>
              <a:t>,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: Không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: =, !=</a:t>
            </a:r>
          </a:p>
          <a:p>
            <a:r>
              <a:rPr lang="en-US" dirty="0" smtClean="0"/>
              <a:t>Không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học.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9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(</a:t>
            </a:r>
            <a:r>
              <a:rPr lang="en-US" dirty="0"/>
              <a:t>A</a:t>
            </a:r>
            <a:r>
              <a:rPr lang="en-US" dirty="0" smtClean="0"/>
              <a:t>ttribute types)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pPr lvl="1"/>
            <a:r>
              <a:rPr lang="en-US" dirty="0" err="1" smtClean="0"/>
              <a:t>Kính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: </a:t>
            </a:r>
            <a:r>
              <a:rPr lang="en-US" dirty="0" err="1" smtClean="0"/>
              <a:t>Thấp</a:t>
            </a:r>
            <a:r>
              <a:rPr lang="en-US" dirty="0" smtClean="0"/>
              <a:t>,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, </a:t>
            </a:r>
            <a:r>
              <a:rPr lang="en-US" dirty="0" err="1" smtClean="0"/>
              <a:t>cao</a:t>
            </a:r>
            <a:endParaRPr lang="en-US" dirty="0"/>
          </a:p>
          <a:p>
            <a:pPr lvl="1"/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dục</a:t>
            </a:r>
            <a:r>
              <a:rPr lang="en-US" dirty="0" smtClean="0"/>
              <a:t>: </a:t>
            </a:r>
            <a:r>
              <a:rPr lang="en-US" dirty="0" err="1" smtClean="0"/>
              <a:t>Tiểu</a:t>
            </a:r>
            <a:r>
              <a:rPr lang="en-US" dirty="0" smtClean="0"/>
              <a:t> học, </a:t>
            </a:r>
            <a:r>
              <a:rPr lang="en-US" dirty="0" err="1" smtClean="0"/>
              <a:t>Trung</a:t>
            </a:r>
            <a:r>
              <a:rPr lang="en-US" dirty="0" smtClean="0"/>
              <a:t> học, </a:t>
            </a:r>
            <a:r>
              <a:rPr lang="en-US" dirty="0" err="1" smtClean="0"/>
              <a:t>Đại</a:t>
            </a:r>
            <a:r>
              <a:rPr lang="en-US" dirty="0" smtClean="0"/>
              <a:t> học, </a:t>
            </a:r>
            <a:r>
              <a:rPr lang="en-US" dirty="0" err="1" smtClean="0"/>
              <a:t>cao</a:t>
            </a:r>
            <a:r>
              <a:rPr lang="en-US" dirty="0" smtClean="0"/>
              <a:t> học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: </a:t>
            </a:r>
            <a:r>
              <a:rPr lang="en-US" dirty="0" err="1"/>
              <a:t>C</a:t>
            </a:r>
            <a:r>
              <a:rPr lang="en-US" dirty="0" err="1" smtClean="0"/>
              <a:t>ó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không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endParaRPr lang="en-US" dirty="0" smtClean="0"/>
          </a:p>
          <a:p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: =, !=, &gt;, &lt;</a:t>
            </a:r>
          </a:p>
          <a:p>
            <a:r>
              <a:rPr lang="en-US" dirty="0" smtClean="0"/>
              <a:t>Không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học.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8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(</a:t>
            </a:r>
            <a:r>
              <a:rPr lang="en-US" dirty="0"/>
              <a:t>A</a:t>
            </a:r>
            <a:r>
              <a:rPr lang="en-US" dirty="0" smtClean="0"/>
              <a:t>ttribute types)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Sequential: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Diverging: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nức</a:t>
            </a:r>
            <a:r>
              <a:rPr lang="en-US" dirty="0" smtClean="0"/>
              <a:t> (</a:t>
            </a:r>
            <a:r>
              <a:rPr lang="en-US" dirty="0" err="1" smtClean="0"/>
              <a:t>lên</a:t>
            </a:r>
            <a:r>
              <a:rPr lang="en-US" dirty="0" smtClean="0"/>
              <a:t>, </a:t>
            </a:r>
            <a:r>
              <a:rPr lang="en-US" dirty="0" err="1" smtClean="0"/>
              <a:t>xuống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Cyclic: </a:t>
            </a:r>
            <a:r>
              <a:rPr lang="en-US" dirty="0" err="1" smtClean="0"/>
              <a:t>giờ</a:t>
            </a:r>
            <a:r>
              <a:rPr lang="en-US" dirty="0" smtClean="0"/>
              <a:t>, </a:t>
            </a:r>
            <a:r>
              <a:rPr lang="en-US" dirty="0" err="1" smtClean="0"/>
              <a:t>tuần</a:t>
            </a:r>
            <a:r>
              <a:rPr lang="en-US" dirty="0" smtClean="0"/>
              <a:t>, </a:t>
            </a:r>
            <a:r>
              <a:rPr lang="en-US" dirty="0" err="1" smtClean="0"/>
              <a:t>tháng</a:t>
            </a:r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6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(</a:t>
            </a:r>
            <a:r>
              <a:rPr lang="en-US" dirty="0"/>
              <a:t>A</a:t>
            </a:r>
            <a:r>
              <a:rPr lang="en-US" dirty="0" smtClean="0"/>
              <a:t>ttribute types)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endParaRPr lang="en-US" dirty="0" smtClean="0"/>
          </a:p>
          <a:p>
            <a:pPr lvl="1"/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: 170, 160, 186, </a:t>
            </a:r>
            <a:endParaRPr lang="en-US" dirty="0"/>
          </a:p>
          <a:p>
            <a:pPr lvl="1"/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: 10, 20, 15 (</a:t>
            </a:r>
            <a:r>
              <a:rPr lang="en-US" dirty="0" err="1" smtClean="0"/>
              <a:t>độ</a:t>
            </a:r>
            <a:r>
              <a:rPr lang="en-US" dirty="0" smtClean="0"/>
              <a:t> C)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: </a:t>
            </a:r>
            <a:r>
              <a:rPr lang="en-US" dirty="0" err="1"/>
              <a:t>C</a:t>
            </a:r>
            <a:r>
              <a:rPr lang="en-US" dirty="0" err="1" smtClean="0"/>
              <a:t>ó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,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endParaRPr lang="en-US" dirty="0" smtClean="0"/>
          </a:p>
          <a:p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: =, !=, &gt;, &lt;, +,-,*,/</a:t>
            </a:r>
          </a:p>
          <a:p>
            <a:r>
              <a:rPr lang="en-US" dirty="0" err="1"/>
              <a:t>T</a:t>
            </a:r>
            <a:r>
              <a:rPr lang="en-US" dirty="0" err="1" smtClean="0"/>
              <a:t>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học.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endParaRPr lang="en-US" dirty="0" smtClean="0"/>
          </a:p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(</a:t>
            </a:r>
            <a:r>
              <a:rPr lang="en-US" dirty="0"/>
              <a:t>A</a:t>
            </a:r>
            <a:r>
              <a:rPr lang="en-US" dirty="0" smtClean="0"/>
              <a:t>ttribute types)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endParaRPr lang="en-US" dirty="0" smtClean="0"/>
          </a:p>
          <a:p>
            <a:pPr lvl="1"/>
            <a:r>
              <a:rPr lang="en-US" dirty="0" smtClean="0"/>
              <a:t>Interval: (so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0 </a:t>
            </a:r>
            <a:r>
              <a:rPr lang="en-US" dirty="0" err="1" smtClean="0"/>
              <a:t>tùy</a:t>
            </a:r>
            <a:r>
              <a:rPr lang="en-US" dirty="0" smtClean="0"/>
              <a:t> ý)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Dates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Ratio: (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0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: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,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nặng</a:t>
            </a:r>
            <a:endParaRPr lang="en-US" dirty="0" smtClean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92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399" y="1620838"/>
            <a:ext cx="6521201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00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6638" y="1413366"/>
            <a:ext cx="7257485" cy="49429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90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619" y="1675091"/>
            <a:ext cx="6904762" cy="44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74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(Hierarchy)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: </a:t>
            </a:r>
            <a:r>
              <a:rPr lang="en-US" dirty="0" err="1" smtClean="0"/>
              <a:t>giờ</a:t>
            </a:r>
            <a:r>
              <a:rPr lang="en-US" dirty="0" smtClean="0"/>
              <a:t> (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, </a:t>
            </a:r>
            <a:r>
              <a:rPr lang="en-US" dirty="0" err="1" smtClean="0"/>
              <a:t>tháng</a:t>
            </a:r>
            <a:r>
              <a:rPr lang="en-US" dirty="0" smtClean="0"/>
              <a:t>, </a:t>
            </a:r>
            <a:r>
              <a:rPr lang="en-US" dirty="0" err="1" smtClean="0"/>
              <a:t>năm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lvl="1"/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Quận</a:t>
            </a:r>
            <a:r>
              <a:rPr lang="en-US" dirty="0" smtClean="0"/>
              <a:t> (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phố</a:t>
            </a:r>
            <a:r>
              <a:rPr lang="en-US" dirty="0" smtClean="0"/>
              <a:t>,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quốc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3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(semantic)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Không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Hà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, </a:t>
            </a:r>
            <a:r>
              <a:rPr lang="en-US" dirty="0" err="1" smtClean="0"/>
              <a:t>Bắc</a:t>
            </a:r>
            <a:r>
              <a:rPr lang="en-US" dirty="0" smtClean="0"/>
              <a:t> </a:t>
            </a:r>
            <a:r>
              <a:rPr lang="en-US" dirty="0" err="1" smtClean="0"/>
              <a:t>Ninh</a:t>
            </a:r>
            <a:r>
              <a:rPr lang="en-US" dirty="0" smtClean="0"/>
              <a:t>, </a:t>
            </a:r>
            <a:r>
              <a:rPr lang="en-US" dirty="0" err="1" smtClean="0"/>
              <a:t>Nha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: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vị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trí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địa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lý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bản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đồ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err="1" smtClean="0">
                <a:sym typeface="Wingdings" panose="05000000000000000000" pitchFamily="2" charset="2"/>
              </a:rPr>
              <a:t>Tháng</a:t>
            </a:r>
            <a:r>
              <a:rPr lang="en-US" dirty="0" smtClean="0">
                <a:sym typeface="Wingdings" panose="05000000000000000000" pitchFamily="2" charset="2"/>
              </a:rPr>
              <a:t> 2, </a:t>
            </a:r>
            <a:r>
              <a:rPr lang="en-US" dirty="0" err="1" smtClean="0">
                <a:sym typeface="Wingdings" panose="05000000000000000000" pitchFamily="2" charset="2"/>
              </a:rPr>
              <a:t>Tháng</a:t>
            </a:r>
            <a:r>
              <a:rPr lang="en-US" dirty="0" smtClean="0">
                <a:sym typeface="Wingdings" panose="05000000000000000000" pitchFamily="2" charset="2"/>
              </a:rPr>
              <a:t> 4, </a:t>
            </a:r>
            <a:r>
              <a:rPr lang="en-US" dirty="0" err="1" smtClean="0">
                <a:sym typeface="Wingdings" panose="05000000000000000000" pitchFamily="2" charset="2"/>
              </a:rPr>
              <a:t>Tháng</a:t>
            </a:r>
            <a:r>
              <a:rPr lang="en-US" dirty="0" smtClean="0">
                <a:sym typeface="Wingdings" panose="05000000000000000000" pitchFamily="2" charset="2"/>
              </a:rPr>
              <a:t> 6:  </a:t>
            </a:r>
            <a:r>
              <a:rPr lang="en-US" dirty="0" err="1" smtClean="0">
                <a:sym typeface="Wingdings" panose="05000000000000000000" pitchFamily="2" charset="2"/>
              </a:rPr>
              <a:t>Thời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gian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trong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năm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2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0330"/>
            <a:ext cx="6542857" cy="13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48" y="0"/>
            <a:ext cx="4980952" cy="6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25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and Attribute Types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934" y="1620838"/>
            <a:ext cx="4828132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Cars93</a:t>
            </a:r>
          </a:p>
          <a:p>
            <a:endParaRPr lang="en-US" dirty="0"/>
          </a:p>
          <a:p>
            <a:r>
              <a:rPr lang="en-US" dirty="0" smtClean="0"/>
              <a:t>Migrants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36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29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59" y="1620838"/>
            <a:ext cx="4133882" cy="4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0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163" y="2138693"/>
            <a:ext cx="9855674" cy="11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708" y="1620838"/>
            <a:ext cx="8400584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0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851" y="1620838"/>
            <a:ext cx="8738297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67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4709" y="1620838"/>
            <a:ext cx="8502581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21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2646" y="1620838"/>
            <a:ext cx="8626707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20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645" y="1620838"/>
            <a:ext cx="7994709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46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7740" y="1620838"/>
            <a:ext cx="8376520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20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7040" y="1620838"/>
            <a:ext cx="8417919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53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Items: hang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, node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endParaRPr lang="en-US" dirty="0" smtClean="0"/>
          </a:p>
          <a:p>
            <a:r>
              <a:rPr lang="en-US" dirty="0" smtClean="0"/>
              <a:t>Attributes: </a:t>
            </a:r>
            <a:r>
              <a:rPr lang="en-US" dirty="0" err="1" smtClean="0"/>
              <a:t>biến</a:t>
            </a:r>
            <a:r>
              <a:rPr lang="en-US" dirty="0" smtClean="0"/>
              <a:t> (Variable), </a:t>
            </a:r>
            <a:r>
              <a:rPr lang="en-US" dirty="0" err="1" smtClean="0"/>
              <a:t>chiều</a:t>
            </a:r>
            <a:r>
              <a:rPr lang="en-US" dirty="0" smtClean="0"/>
              <a:t> (dimension)</a:t>
            </a:r>
          </a:p>
          <a:p>
            <a:r>
              <a:rPr lang="en-US" dirty="0" smtClean="0"/>
              <a:t>Links: </a:t>
            </a:r>
            <a:r>
              <a:rPr lang="en-US" dirty="0" err="1" smtClean="0"/>
              <a:t>mối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items</a:t>
            </a:r>
          </a:p>
          <a:p>
            <a:r>
              <a:rPr lang="en-US" dirty="0" smtClean="0"/>
              <a:t>Positions: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không </a:t>
            </a:r>
            <a:r>
              <a:rPr lang="en-US" dirty="0" err="1" smtClean="0"/>
              <a:t>gian</a:t>
            </a:r>
            <a:r>
              <a:rPr lang="en-US" dirty="0" smtClean="0"/>
              <a:t> 2D, 3D</a:t>
            </a:r>
          </a:p>
          <a:p>
            <a:r>
              <a:rPr lang="en-US" dirty="0" smtClean="0"/>
              <a:t>Grids: Chia </a:t>
            </a:r>
            <a:r>
              <a:rPr lang="en-US" dirty="0" err="1" smtClean="0"/>
              <a:t>miền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miền</a:t>
            </a:r>
            <a:r>
              <a:rPr lang="en-US" dirty="0" smtClean="0"/>
              <a:t> con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9" y="1417984"/>
            <a:ext cx="8740022" cy="128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75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134" y="1532238"/>
            <a:ext cx="9598266" cy="43742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54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Tables: </a:t>
            </a:r>
            <a:r>
              <a:rPr lang="en-US" dirty="0" err="1" smtClean="0"/>
              <a:t>hàng</a:t>
            </a:r>
            <a:r>
              <a:rPr lang="en-US" dirty="0" smtClean="0"/>
              <a:t> (items), </a:t>
            </a:r>
            <a:r>
              <a:rPr lang="en-US" dirty="0" err="1" smtClean="0"/>
              <a:t>cột</a:t>
            </a:r>
            <a:r>
              <a:rPr lang="en-US" dirty="0" smtClean="0"/>
              <a:t> (attribute) </a:t>
            </a:r>
          </a:p>
          <a:p>
            <a:r>
              <a:rPr lang="en-US" dirty="0" smtClean="0"/>
              <a:t>Multidimensional table: Nhiều keys </a:t>
            </a:r>
          </a:p>
          <a:p>
            <a:r>
              <a:rPr lang="en-US" dirty="0" smtClean="0"/>
              <a:t>Networks and Trees: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(nodes, links)</a:t>
            </a:r>
          </a:p>
          <a:p>
            <a:r>
              <a:rPr lang="en-US" dirty="0" smtClean="0"/>
              <a:t>Fields: </a:t>
            </a:r>
            <a:r>
              <a:rPr lang="en-US" dirty="0" err="1" smtClean="0"/>
              <a:t>mỗi</a:t>
            </a:r>
            <a:r>
              <a:rPr lang="en-US" dirty="0" smtClean="0"/>
              <a:t> ô (cell)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của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miền</a:t>
            </a:r>
            <a:endParaRPr lang="en-US" dirty="0" smtClean="0"/>
          </a:p>
          <a:p>
            <a:pPr lvl="1"/>
            <a:r>
              <a:rPr lang="en-US" dirty="0" smtClean="0"/>
              <a:t>Spatial Fields: </a:t>
            </a:r>
          </a:p>
          <a:p>
            <a:pPr lvl="1"/>
            <a:r>
              <a:rPr lang="en-US" dirty="0" smtClean="0"/>
              <a:t>Grid Types: structured grid or unstructured grid</a:t>
            </a:r>
          </a:p>
          <a:p>
            <a:r>
              <a:rPr lang="en-US" dirty="0" smtClean="0"/>
              <a:t> Geometry: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r>
              <a:rPr lang="en-US" dirty="0" err="1" smtClean="0"/>
              <a:t>Tĩnh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: Static &amp; dynamic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238" y="2170329"/>
            <a:ext cx="8609524" cy="3457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20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00" y="1620981"/>
            <a:ext cx="10669300" cy="35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4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73" y="2300297"/>
            <a:ext cx="4081204" cy="294407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5779" y="2350574"/>
            <a:ext cx="6332453" cy="28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2934" y="1433384"/>
            <a:ext cx="6136076" cy="49229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68" y="1419755"/>
            <a:ext cx="7758893" cy="49365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77" y="1620838"/>
            <a:ext cx="5186845" cy="4556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430" y="365126"/>
            <a:ext cx="7135003" cy="59912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95" y="306531"/>
            <a:ext cx="10338810" cy="604981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8616" y="-50026"/>
            <a:ext cx="5071233" cy="67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của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Cars93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: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9294" y="1620838"/>
            <a:ext cx="5193411" cy="4556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933" y="1508920"/>
            <a:ext cx="9814134" cy="11011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6496"/>
            <a:ext cx="10515600" cy="3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60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929" y="1374563"/>
            <a:ext cx="6108141" cy="51643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6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6569"/>
            <a:ext cx="5495238" cy="3257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12" y="1396569"/>
            <a:ext cx="4819048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88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27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54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67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31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3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4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dirty="0" err="1" smtClean="0"/>
              <a:t>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52" y="2408237"/>
            <a:ext cx="68865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06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4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6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891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59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59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4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41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 descr="https://www.analyticsvidhya.com/wp-content/uploads/2015/07/Chart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92" y="0"/>
            <a:ext cx="8732108" cy="642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7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endParaRPr lang="en-US" dirty="0" smtClean="0"/>
          </a:p>
          <a:p>
            <a:pPr lvl="1"/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 smtClean="0"/>
              <a:t>kiện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is </a:t>
            </a:r>
            <a:r>
              <a:rPr lang="en-US" dirty="0">
                <a:hlinkClick r:id="rId2" tooltip="Measurement"/>
              </a:rPr>
              <a:t>measured</a:t>
            </a:r>
            <a:r>
              <a:rPr lang="en-US" dirty="0"/>
              <a:t>, </a:t>
            </a:r>
            <a:r>
              <a:rPr lang="en-US" dirty="0">
                <a:hlinkClick r:id="rId3" tooltip="Data reporting"/>
              </a:rPr>
              <a:t>collected and reported</a:t>
            </a:r>
            <a:r>
              <a:rPr lang="en-US" dirty="0"/>
              <a:t>, and </a:t>
            </a:r>
            <a:r>
              <a:rPr lang="en-US" dirty="0">
                <a:hlinkClick r:id="rId4" tooltip="Data analysis"/>
              </a:rPr>
              <a:t>analyzed</a:t>
            </a:r>
            <a:r>
              <a:rPr lang="en-US" dirty="0"/>
              <a:t>, whereupon it can be </a:t>
            </a:r>
            <a:r>
              <a:rPr lang="en-US" dirty="0">
                <a:hlinkClick r:id="rId5" tooltip="Data visualization"/>
              </a:rPr>
              <a:t>visualized</a:t>
            </a:r>
            <a:r>
              <a:rPr lang="en-US" dirty="0"/>
              <a:t> using graphs, images or other analysis tools. </a:t>
            </a:r>
            <a:endParaRPr lang="en-US" dirty="0" smtClean="0"/>
          </a:p>
          <a:p>
            <a:r>
              <a:rPr lang="en-US" u="sng" dirty="0" smtClean="0">
                <a:solidFill>
                  <a:srgbClr val="0000CC"/>
                </a:solidFill>
              </a:rPr>
              <a:t>Data </a:t>
            </a:r>
            <a:r>
              <a:rPr lang="en-US" u="sng" dirty="0">
                <a:solidFill>
                  <a:srgbClr val="0000CC"/>
                </a:solidFill>
              </a:rPr>
              <a:t>as a general </a:t>
            </a:r>
            <a:r>
              <a:rPr lang="en-US" u="sng" dirty="0">
                <a:solidFill>
                  <a:srgbClr val="0000CC"/>
                </a:solidFill>
                <a:hlinkClick r:id="rId6" tooltip="Concept"/>
              </a:rPr>
              <a:t>concept</a:t>
            </a:r>
            <a:r>
              <a:rPr lang="en-US" u="sng" dirty="0">
                <a:solidFill>
                  <a:srgbClr val="0000CC"/>
                </a:solidFill>
              </a:rPr>
              <a:t> refers to the fact that some existing </a:t>
            </a:r>
            <a:r>
              <a:rPr lang="en-US" u="sng" dirty="0">
                <a:solidFill>
                  <a:srgbClr val="0000CC"/>
                </a:solidFill>
                <a:hlinkClick r:id="rId7" tooltip="Information"/>
              </a:rPr>
              <a:t>information</a:t>
            </a:r>
            <a:r>
              <a:rPr lang="en-US" u="sng" dirty="0">
                <a:solidFill>
                  <a:srgbClr val="0000CC"/>
                </a:solidFill>
              </a:rPr>
              <a:t> or </a:t>
            </a:r>
            <a:r>
              <a:rPr lang="en-US" u="sng" dirty="0">
                <a:solidFill>
                  <a:srgbClr val="0000CC"/>
                </a:solidFill>
                <a:hlinkClick r:id="rId8" tooltip="Knowledge"/>
              </a:rPr>
              <a:t>knowledge</a:t>
            </a:r>
            <a:r>
              <a:rPr lang="en-US" u="sng" dirty="0">
                <a:solidFill>
                  <a:srgbClr val="0000CC"/>
                </a:solidFill>
              </a:rPr>
              <a:t> is </a:t>
            </a:r>
            <a:r>
              <a:rPr lang="en-US" i="1" u="sng" dirty="0">
                <a:solidFill>
                  <a:srgbClr val="0000CC"/>
                </a:solidFill>
                <a:hlinkClick r:id="rId9" tooltip="Knowledge representation and reasoning"/>
              </a:rPr>
              <a:t>represented</a:t>
            </a:r>
            <a:r>
              <a:rPr lang="en-US" u="sng" dirty="0">
                <a:solidFill>
                  <a:srgbClr val="0000CC"/>
                </a:solidFill>
              </a:rPr>
              <a:t> or </a:t>
            </a:r>
            <a:r>
              <a:rPr lang="en-US" i="1" u="sng" dirty="0">
                <a:solidFill>
                  <a:srgbClr val="0000CC"/>
                </a:solidFill>
                <a:hlinkClick r:id="rId10" tooltip="Code"/>
              </a:rPr>
              <a:t>coded</a:t>
            </a:r>
            <a:r>
              <a:rPr lang="en-US" u="sng" dirty="0">
                <a:solidFill>
                  <a:srgbClr val="0000CC"/>
                </a:solidFill>
              </a:rPr>
              <a:t> in some form suitable for better usage or </a:t>
            </a:r>
            <a:r>
              <a:rPr lang="en-US" u="sng" dirty="0">
                <a:solidFill>
                  <a:srgbClr val="0000CC"/>
                </a:solidFill>
                <a:hlinkClick r:id="rId11" tooltip="Data processing"/>
              </a:rPr>
              <a:t>processing</a:t>
            </a:r>
            <a:r>
              <a:rPr lang="en-US" dirty="0"/>
              <a:t>. </a:t>
            </a:r>
            <a:endParaRPr lang="en-US" dirty="0" smtClean="0"/>
          </a:p>
          <a:p>
            <a:pPr lvl="1"/>
            <a:r>
              <a:rPr lang="en-US" i="1" dirty="0" smtClean="0">
                <a:hlinkClick r:id="rId12" tooltip="Raw data"/>
              </a:rPr>
              <a:t>Raw </a:t>
            </a:r>
            <a:r>
              <a:rPr lang="en-US" i="1" dirty="0">
                <a:hlinkClick r:id="rId12" tooltip="Raw data"/>
              </a:rPr>
              <a:t>data</a:t>
            </a:r>
            <a:r>
              <a:rPr lang="en-US" dirty="0"/>
              <a:t> ("unprocessed data") is a collection of </a:t>
            </a:r>
            <a:r>
              <a:rPr lang="en-US" dirty="0">
                <a:hlinkClick r:id="rId13" tooltip="Number"/>
              </a:rPr>
              <a:t>numbers</a:t>
            </a:r>
            <a:r>
              <a:rPr lang="en-US" dirty="0"/>
              <a:t> or </a:t>
            </a:r>
            <a:r>
              <a:rPr lang="en-US" dirty="0">
                <a:hlinkClick r:id="rId14" tooltip="Character (computing)"/>
              </a:rPr>
              <a:t>characters</a:t>
            </a:r>
            <a:r>
              <a:rPr lang="en-US" dirty="0"/>
              <a:t> before it has been "cleaned" and corrected by researchers. Raw data needs to be corrected to remove </a:t>
            </a:r>
            <a:r>
              <a:rPr lang="en-US" dirty="0">
                <a:hlinkClick r:id="rId15" tooltip="Outlier"/>
              </a:rPr>
              <a:t>outliers</a:t>
            </a:r>
            <a:r>
              <a:rPr lang="en-US" dirty="0"/>
              <a:t> or obvious instrument or data entry errors (e.g., a thermometer reading from an outdoor Arctic location recording a tropical temperature). Data processing commonly occurs by stages, and the "processed data" from one stage may be considered the "raw data" of the next stage. </a:t>
            </a:r>
            <a:r>
              <a:rPr lang="en-US" dirty="0">
                <a:hlinkClick r:id="rId16" tooltip="Field work"/>
              </a:rPr>
              <a:t>Field data</a:t>
            </a:r>
            <a:r>
              <a:rPr lang="en-US" dirty="0"/>
              <a:t> is raw data that is collected in an uncontrolled "</a:t>
            </a:r>
            <a:r>
              <a:rPr lang="en-US" dirty="0">
                <a:hlinkClick r:id="rId17" tooltip="In situ"/>
              </a:rPr>
              <a:t>in situ</a:t>
            </a:r>
            <a:r>
              <a:rPr lang="en-US" dirty="0"/>
              <a:t>" environment. </a:t>
            </a:r>
            <a:r>
              <a:rPr lang="en-US" dirty="0">
                <a:hlinkClick r:id="rId18" tooltip="Experimental data"/>
              </a:rPr>
              <a:t>Experimental data</a:t>
            </a:r>
            <a:r>
              <a:rPr lang="en-US" dirty="0"/>
              <a:t> is data that is generated within the context of a scientific investigation by observation and recording. Data has been described as the new </a:t>
            </a:r>
            <a:r>
              <a:rPr lang="en-US" dirty="0">
                <a:hlinkClick r:id="rId19" tooltip="Petroleum"/>
              </a:rPr>
              <a:t>oil</a:t>
            </a:r>
            <a:r>
              <a:rPr lang="en-US" dirty="0"/>
              <a:t> of the </a:t>
            </a:r>
            <a:r>
              <a:rPr lang="en-US" dirty="0">
                <a:hlinkClick r:id="rId20" tooltip="Digital economy"/>
              </a:rPr>
              <a:t>digital economy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r>
              <a:rPr lang="en-US" dirty="0" smtClean="0"/>
              <a:t> (data abstraction)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Mô tả dữ liệu theo cách giúp bạn quyết định các hoạt động và phương pháp mã hóa nào có sẵn và phù hợp</a:t>
            </a:r>
            <a:r>
              <a:rPr lang="vi-VN" dirty="0" smtClean="0"/>
              <a:t>.</a:t>
            </a:r>
            <a:endParaRPr lang="en-US" dirty="0" smtClean="0"/>
          </a:p>
          <a:p>
            <a:r>
              <a:rPr lang="vi-VN" dirty="0"/>
              <a:t>Một cách để nhận ra các cấu trúc phổ biến trong dữ liệu đến từ các miền rất khác nhau</a:t>
            </a:r>
            <a:r>
              <a:rPr lang="vi-VN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Data Abstraction: </a:t>
            </a:r>
            <a:r>
              <a:rPr lang="en-US" dirty="0" smtClean="0">
                <a:solidFill>
                  <a:srgbClr val="0000CC"/>
                </a:solidFill>
              </a:rPr>
              <a:t>Abstracting away from the domain the characteristics that are useful to decide what visual representations are available and appropriate.</a:t>
            </a:r>
            <a:endParaRPr lang="en-US" dirty="0">
              <a:solidFill>
                <a:srgbClr val="0000C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9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r>
              <a:rPr lang="en-US" dirty="0" smtClean="0"/>
              <a:t> (data abstraction)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CC793-D879-4A72-AB4C-25BC676A92D0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41" y="1826420"/>
            <a:ext cx="3942106" cy="394210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49" y="1826420"/>
            <a:ext cx="5095051" cy="3667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49" y="1309361"/>
            <a:ext cx="3165890" cy="4462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337" y="1307690"/>
            <a:ext cx="3075874" cy="4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18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8421</TotalTime>
  <Words>1049</Words>
  <Application>Microsoft Office PowerPoint</Application>
  <PresentationFormat>Widescreen</PresentationFormat>
  <Paragraphs>259</Paragraphs>
  <Slides>67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Times New Roman</vt:lpstr>
      <vt:lpstr>Wingdings</vt:lpstr>
      <vt:lpstr>Office Theme</vt:lpstr>
      <vt:lpstr>PowerPoint Presentation</vt:lpstr>
      <vt:lpstr>Nội dung</vt:lpstr>
      <vt:lpstr>Sơ đồ trực quan hóa</vt:lpstr>
      <vt:lpstr>Sơ đồ trực quan hóa</vt:lpstr>
      <vt:lpstr>Sơ đồ trực quan hóa</vt:lpstr>
      <vt:lpstr>Sơ đồ trực quan hóa</vt:lpstr>
      <vt:lpstr>Dữ liệu</vt:lpstr>
      <vt:lpstr>Dữ liệu tổng quát (data abstraction)</vt:lpstr>
      <vt:lpstr>Dữ liệu tổng quát (data abstraction)</vt:lpstr>
      <vt:lpstr>Sơ đồ trực quan hóa</vt:lpstr>
      <vt:lpstr>Kiểu dữ liệu (Data types)</vt:lpstr>
      <vt:lpstr>Dữ liệu dạng bảng (Tables)</vt:lpstr>
      <vt:lpstr>Dữ liệu kiểu mạng (Networks)</vt:lpstr>
      <vt:lpstr>Kiểu thuộc tính (Attribute types)</vt:lpstr>
      <vt:lpstr>Kiểu thuộc tính (Attribute types)</vt:lpstr>
      <vt:lpstr>Kiểu thuộc tính (Attribute types)</vt:lpstr>
      <vt:lpstr>Kiểu thuộc tính (Attribute types)</vt:lpstr>
      <vt:lpstr>Kiểu thuộc tính (Attribute types)</vt:lpstr>
      <vt:lpstr>Kiểu thuộc tính (Attribute types)</vt:lpstr>
      <vt:lpstr>Kiểu thuộc tính (Attribute types)</vt:lpstr>
      <vt:lpstr>PowerPoint Presentation</vt:lpstr>
      <vt:lpstr>PowerPoint Presentation</vt:lpstr>
      <vt:lpstr>PowerPoint Presentation</vt:lpstr>
      <vt:lpstr>Kiểu thuộc tính phân tầng (Hierarchy)</vt:lpstr>
      <vt:lpstr>Kiểu thuộc tính ngữ nghĩa (semantic)</vt:lpstr>
      <vt:lpstr>PowerPoint Presentation</vt:lpstr>
      <vt:lpstr>Semantics and Attribute Types</vt:lpstr>
      <vt:lpstr>Xác định các thuộc tính trong dữ liệu</vt:lpstr>
      <vt:lpstr>Trực quan hóa các thuộc tính</vt:lpstr>
      <vt:lpstr>Trực quan hóa các thuộc tính</vt:lpstr>
      <vt:lpstr>Trực quan hóa các thuộc tính</vt:lpstr>
      <vt:lpstr>Trực quan hóa các thuộc tính</vt:lpstr>
      <vt:lpstr>Trực quan hóa các thuộc tính</vt:lpstr>
      <vt:lpstr>PowerPoint Presentation</vt:lpstr>
      <vt:lpstr>Trực quan hóa các thuộc tính</vt:lpstr>
      <vt:lpstr>Trực quan hóa các thuộc tính</vt:lpstr>
      <vt:lpstr>Kiểu thuộc tính (tiếp)</vt:lpstr>
      <vt:lpstr>Kiểu dữ liệu (tiếp)</vt:lpstr>
      <vt:lpstr>Kiểu dữ liệu (tiếp)</vt:lpstr>
      <vt:lpstr>Kiểu dữ liệu</vt:lpstr>
      <vt:lpstr>Đối tượng hiển thị và tính chất</vt:lpstr>
      <vt:lpstr>Mức độ chính xác</vt:lpstr>
      <vt:lpstr>Các đối tượng hiển thị</vt:lpstr>
      <vt:lpstr>Các đối tượng cơ bản và kiểu dữ liệu</vt:lpstr>
      <vt:lpstr>PowerPoint Presentation</vt:lpstr>
      <vt:lpstr>PowerPoint Presentation</vt:lpstr>
      <vt:lpstr>PowerPoint Presentation</vt:lpstr>
      <vt:lpstr>Thực hành</vt:lpstr>
      <vt:lpstr>Thực hành: Thiết kế trực quan hiệu quả</vt:lpstr>
      <vt:lpstr>Thực hành: Thiết kế trực quan hiệu quả</vt:lpstr>
      <vt:lpstr>Thực hành: Thiết kế trực quan hiệu quả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Do Van</dc:creator>
  <cp:lastModifiedBy>Hiếu Nguyễn Hữu</cp:lastModifiedBy>
  <cp:revision>155</cp:revision>
  <dcterms:created xsi:type="dcterms:W3CDTF">2018-08-08T14:52:13Z</dcterms:created>
  <dcterms:modified xsi:type="dcterms:W3CDTF">2019-11-02T07:45:25Z</dcterms:modified>
</cp:coreProperties>
</file>